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  <p:sldId id="264" r:id="rId5"/>
    <p:sldId id="258" r:id="rId6"/>
    <p:sldId id="265" r:id="rId7"/>
    <p:sldId id="259" r:id="rId8"/>
    <p:sldId id="269" r:id="rId9"/>
    <p:sldId id="270" r:id="rId10"/>
    <p:sldId id="271" r:id="rId11"/>
    <p:sldId id="267" r:id="rId12"/>
    <p:sldId id="260" r:id="rId13"/>
    <p:sldId id="268" r:id="rId14"/>
    <p:sldId id="261" r:id="rId15"/>
    <p:sldId id="262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2" r:id="rId25"/>
    <p:sldId id="283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81" r:id="rId34"/>
    <p:sldId id="284" r:id="rId35"/>
    <p:sldId id="285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28BE6-E3D5-83F7-109F-7ADE16B8D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3EA6D2-36ED-D0DD-2743-FC68FDC79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DABD09-ED3B-8AFE-6270-7E717BA4F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86F7F8-83A7-5D4C-7464-AA12EABE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BAD5A0-F716-69C3-C26D-4C7411EA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35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F6078-C8E3-13CB-8E5E-A5EFEB96E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44482DD-E104-5A15-4533-CC554C1B2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4D003D-4966-5AA1-CD50-D2BE78EEB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169FCB-87EA-AED1-9C7E-B1AECBA0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DEB63E-BEE1-88D6-CF39-D4F10B8A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59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74F4D0-8B67-100B-5BEF-BA7B33676D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D0E5A0-A4F6-C7BC-C9A3-3B1EC3439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A6101A-339A-5228-F6AB-71D57FE4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9BA2A4-5D56-9673-155A-8102FD6A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25356F-7756-F5C3-C082-E7C8068FB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597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B9234-3A9E-809D-45AF-B16E79B7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E36ABE-B3CB-FE71-3C26-8E308DDBF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5CD009-A8A7-CBB9-C120-10101D154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060B2-5A64-B18E-6C3C-FFA21D5A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51DCBA-7FC0-6244-C1D4-D343EDA9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180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A5C58-D2E0-6C93-8A47-8DC1066E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31073A-8360-6DE2-59D7-1E93CA691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34FB87-E5F3-5267-0FD5-01DC08A6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1DDA61-8ADA-640F-72D6-2E5405E8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4946A3-401D-6615-5B7F-347439C21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557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4761A6-3A2A-9D9A-4AA6-C196A382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1FE21-3804-B4B7-6F98-C2D36F02B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4340B7-D674-53FE-E644-8607C6AAC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E160AE-4F46-3196-FA61-9711AE44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8F64E3-1FAD-2DB6-5C7A-6A0B3B99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5A8628-7859-4E59-EFB6-B349B6B9D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87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EC1DA-EC05-D1A0-DC8E-D301478E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AC13C1-A510-92CD-B245-13A13D13F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62ECEF-2F4F-4961-2D7E-8E9A3E451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DDB131-2A75-C01C-B947-BF4FE6BA1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B100D98-A662-98B3-B4E5-77C2DBC11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AAAE08-F6E3-F0C5-C2EE-E019F0477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A993E7-EAE2-A2E3-8ECD-A5603E9F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37A41B-C731-3CB1-534B-3036C74F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02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B0DA6-E2DE-E35D-2847-F1DC13AC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D8510CC-5729-BC36-7665-2A6E16BF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702055C-AE6A-704B-EC98-57AD044D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3B34A5-9156-175B-A280-4C480E95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54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8CCF356-B3F8-77E0-F52B-8546160B3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F154D81-88D6-1C46-2265-40DB5541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BCED71-A1C5-BA5A-1915-A3586012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57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08DC9-9913-C410-8B35-57B0541F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C3DA6-31C8-A20B-AC55-B849DAB29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2269A9-A28F-AC65-4EE1-29C5FC5C0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E01F9FB-A59A-4701-2C8F-B5CF3455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0B2614-FF17-591D-DBD9-4DD86455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85856F-DA6D-F885-FE9D-0770063B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029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A929D-E3FD-1CE9-B967-71C335B8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3AC2AAD-EA5B-C5AB-C517-9A6F298B4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6709A9-704D-CF50-081A-66AB0C6B1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B7DE53-AF02-418D-322A-A818C039E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5221F23-BA8F-467B-FD50-5EA1C491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FADFBA-5096-8931-2AA6-663C4CAA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25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2945E1A-C8FF-01AB-0E0D-63359C071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18EFA5-B781-79D3-3BD2-4A49E0BDD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FA76A5-9C3F-60A0-2116-FF8526845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D33EB4-F068-4998-8D55-A19E65A6A60B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EB1C0A-8E1C-4301-7D04-DDE5E0B9E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DEB485-58AD-C284-C2BB-828CE7B5A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F6F27-D20B-4D8F-8660-6AD712F703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132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3824F-576A-5753-309B-3C8E1E23F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2898F0-49D0-4D2C-71FB-FFCB0AC85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9DFB7CD-0B9B-45D4-885A-E32CC7E7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3B1DB6-5E7A-695F-C5E0-B5F7778CC2CB}"/>
              </a:ext>
            </a:extLst>
          </p:cNvPr>
          <p:cNvSpPr txBox="1"/>
          <p:nvPr/>
        </p:nvSpPr>
        <p:spPr>
          <a:xfrm>
            <a:off x="1627633" y="51389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08A284-8AF9-D1C9-EA15-53D0A5E41D7C}"/>
              </a:ext>
            </a:extLst>
          </p:cNvPr>
          <p:cNvSpPr txBox="1"/>
          <p:nvPr/>
        </p:nvSpPr>
        <p:spPr>
          <a:xfrm>
            <a:off x="2677148" y="4722306"/>
            <a:ext cx="685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Análisis sobre factores influyentes en el rendimiento de los equipos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E8F2D2-7850-0C05-E4A9-32749AB18C32}"/>
              </a:ext>
            </a:extLst>
          </p:cNvPr>
          <p:cNvSpPr txBox="1"/>
          <p:nvPr/>
        </p:nvSpPr>
        <p:spPr>
          <a:xfrm>
            <a:off x="3622117" y="4137531"/>
            <a:ext cx="494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62267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0AD3E5-35DE-64FA-613A-55125075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65320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Mejores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Atacantes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9561B62-9EF0-66F2-34A7-063D10CFA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81379"/>
            <a:ext cx="7214616" cy="28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21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3E59F-DBE2-4E8A-F700-3D1A181C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Efectividad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Tiros</a:t>
            </a:r>
          </a:p>
        </p:txBody>
      </p:sp>
      <p:pic>
        <p:nvPicPr>
          <p:cNvPr id="8" name="Marcador de contenido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2E6E9DB-510D-1EA5-449E-50002E76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5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3E59F-DBE2-4E8A-F700-3D1A181C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Efectividad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Tiros </a:t>
            </a:r>
            <a:r>
              <a:rPr lang="en-US" sz="3200" dirty="0">
                <a:solidFill>
                  <a:schemeClr val="bg1"/>
                </a:solidFill>
              </a:rPr>
              <a:t>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Puerta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6F98546-1633-6EC0-1EC8-E7ADCF18E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2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A3AE60-AD66-EE9F-ABE8-9DEB495E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Localidad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n 4" descr="Personas en un escenario&#10;&#10;Descripción generada automáticamente con confianza baja">
            <a:extLst>
              <a:ext uri="{FF2B5EF4-FFF2-40B4-BE49-F238E27FC236}">
                <a16:creationId xmlns:a16="http://schemas.microsoft.com/office/drawing/2014/main" id="{6740AF83-0A4B-1C22-59FF-39EB52EF3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9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1C7F9C-49EC-F9AE-CD79-B6F6F5EC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Goles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9692AF3-F508-E3C4-8C02-70469863A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DF8C39-0BB3-5F0D-95C1-EA0538EC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Goles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Local vs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Visitante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C361B85-4BF4-6079-8942-1FE964CD3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5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B5E9D1-AAB7-CF0F-BF4F-DA18A96E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Goles en Contra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A3DF054-2E72-54B7-5B0D-72B59E91E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6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AFA957-86E9-4D2B-914D-6B495BB2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Goles en Contra Local vs Visitante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00561BF-E423-DE45-8D7B-6D116750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5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62B111-5CD5-0588-9131-F89EAD9B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Impacto</a:t>
            </a:r>
            <a:r>
              <a:rPr lang="en-US" sz="5400" dirty="0"/>
              <a:t> del </a:t>
            </a:r>
            <a:r>
              <a:rPr lang="en-US" sz="5400" dirty="0" err="1"/>
              <a:t>Horario</a:t>
            </a:r>
            <a:endParaRPr lang="en-US" sz="5400" dirty="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 campo de fútbol donde un equipo esta muy cansado y el otro esta lleno de vigor">
            <a:extLst>
              <a:ext uri="{FF2B5EF4-FFF2-40B4-BE49-F238E27FC236}">
                <a16:creationId xmlns:a16="http://schemas.microsoft.com/office/drawing/2014/main" id="{BF11E85C-75D9-730B-E40E-6DB578665A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519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979518-B000-F8EF-DC10-CA0A8B2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Partidos Jugados a la Mañana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426DD80-ADC3-5FE1-F29B-62E95717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1" y="2072640"/>
            <a:ext cx="103852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3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65D9F4-A2EB-B797-DC8D-F19274B5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929" y="1414172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Introducción </a:t>
            </a:r>
            <a:br>
              <a:rPr lang="en-US" sz="6000"/>
            </a:br>
            <a:r>
              <a:rPr lang="en-US" sz="6000"/>
              <a:t>y </a:t>
            </a:r>
            <a:br>
              <a:rPr lang="en-US" sz="6000"/>
            </a:br>
            <a:r>
              <a:rPr lang="en-US" sz="6000"/>
              <a:t>Motivación</a:t>
            </a:r>
            <a:endParaRPr lang="en-US" sz="6000" dirty="0"/>
          </a:p>
        </p:txBody>
      </p:sp>
      <p:sp>
        <p:nvSpPr>
          <p:cNvPr id="44" name="Freeform: Shape 3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3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3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3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3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Imagen 7" descr="Un grupo de jugadores de fútbol&#10;&#10;Descripción generada automáticamente con confianza baja">
            <a:extLst>
              <a:ext uri="{FF2B5EF4-FFF2-40B4-BE49-F238E27FC236}">
                <a16:creationId xmlns:a16="http://schemas.microsoft.com/office/drawing/2014/main" id="{1AD69FA6-7641-E8F1-543E-412B55518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AutoShape 2" descr="un chico emocionado por el futbol con muchas ganas de apostar. Imagen 3 de 4">
            <a:extLst>
              <a:ext uri="{FF2B5EF4-FFF2-40B4-BE49-F238E27FC236}">
                <a16:creationId xmlns:a16="http://schemas.microsoft.com/office/drawing/2014/main" id="{292A21E4-B9E6-8B86-41C5-F3E7E15FA2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Generado a partir de consulta">
            <a:extLst>
              <a:ext uri="{FF2B5EF4-FFF2-40B4-BE49-F238E27FC236}">
                <a16:creationId xmlns:a16="http://schemas.microsoft.com/office/drawing/2014/main" id="{843B8094-B793-7577-B676-820ED6762F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274064" cy="1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Generado a partir de consulta">
            <a:extLst>
              <a:ext uri="{FF2B5EF4-FFF2-40B4-BE49-F238E27FC236}">
                <a16:creationId xmlns:a16="http://schemas.microsoft.com/office/drawing/2014/main" id="{52EF2E20-6E87-977D-8EAD-9AF9FF148C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80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9580A6-FE08-FF63-89AF-FB847880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Partidos Jugados al Mediodia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2ED6D90-A0A6-CDDA-0E18-5D6E1E426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1" y="2072640"/>
            <a:ext cx="103852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9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BBC92D-431F-E686-E218-DDB73100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Partidos Jugados a la Tarde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586EAC4-3DB5-3876-89EF-1BCBEE755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1" y="2072640"/>
            <a:ext cx="103852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6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30F727-5FCC-C53D-D91B-FF8427F9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Partidos Jugados a la Noche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96EB140-6D2A-7CF8-3B42-4A36F82B8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1" y="2072640"/>
            <a:ext cx="10385243" cy="412813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40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890F3B-3E5C-5C63-BF56-C18E7E1C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Rachas de goles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7" name="Rectangle 207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 estadio de futbol donde se vea que el equipo local va ganando y la aficion esta animando">
            <a:extLst>
              <a:ext uri="{FF2B5EF4-FFF2-40B4-BE49-F238E27FC236}">
                <a16:creationId xmlns:a16="http://schemas.microsoft.com/office/drawing/2014/main" id="{A44CABBB-5956-8789-23EC-6BD89562F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r="2" b="2"/>
          <a:stretch/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57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3223-ACAB-2000-E526-1030069A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28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FC Barcelona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4747BD9-B9A7-ECA5-A400-28A14D080206}"/>
              </a:ext>
            </a:extLst>
          </p:cNvPr>
          <p:cNvSpPr txBox="1">
            <a:spLocks/>
          </p:cNvSpPr>
          <p:nvPr/>
        </p:nvSpPr>
        <p:spPr>
          <a:xfrm>
            <a:off x="838200" y="2444979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Real Madrid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B7F33D7-A9F5-EA1C-4A6A-0CE66EA1E96F}"/>
              </a:ext>
            </a:extLst>
          </p:cNvPr>
          <p:cNvSpPr txBox="1">
            <a:spLocks/>
          </p:cNvSpPr>
          <p:nvPr/>
        </p:nvSpPr>
        <p:spPr>
          <a:xfrm>
            <a:off x="838199" y="4621180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Athletico de Madrid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5EFC03-3C4A-B13C-A979-C1EEDFE853AF}"/>
              </a:ext>
            </a:extLst>
          </p:cNvPr>
          <p:cNvSpPr txBox="1">
            <a:spLocks/>
          </p:cNvSpPr>
          <p:nvPr/>
        </p:nvSpPr>
        <p:spPr>
          <a:xfrm>
            <a:off x="121920" y="224917"/>
            <a:ext cx="2959608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00B050"/>
                </a:solidFill>
              </a:rPr>
              <a:t>Goles</a:t>
            </a:r>
          </a:p>
        </p:txBody>
      </p:sp>
      <p:pic>
        <p:nvPicPr>
          <p:cNvPr id="12" name="Marcador de contenido 1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15487B5-F04D-5DF5-9A05-4FA312F9C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8" t="13303" r="8928"/>
          <a:stretch/>
        </p:blipFill>
        <p:spPr>
          <a:xfrm>
            <a:off x="-1" y="976573"/>
            <a:ext cx="12192001" cy="1409354"/>
          </a:xfrm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ECF868A-F2A7-3BA8-9AA1-CCEF7C3A51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875" r="9400"/>
          <a:stretch/>
        </p:blipFill>
        <p:spPr>
          <a:xfrm>
            <a:off x="0" y="2997375"/>
            <a:ext cx="12192000" cy="1691640"/>
          </a:xfrm>
          <a:prstGeom prst="rect">
            <a:avLst/>
          </a:prstGeom>
        </p:spPr>
      </p:pic>
      <p:pic>
        <p:nvPicPr>
          <p:cNvPr id="16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E0A7A09-FF19-0684-ACF8-E0387B7146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11739" r="9521"/>
          <a:stretch/>
        </p:blipFill>
        <p:spPr>
          <a:xfrm>
            <a:off x="-1" y="5166360"/>
            <a:ext cx="12192000" cy="16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1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3223-ACAB-2000-E526-1030069A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32" y="2571173"/>
            <a:ext cx="10515600" cy="67928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RCD Espanyol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4747BD9-B9A7-ECA5-A400-28A14D080206}"/>
              </a:ext>
            </a:extLst>
          </p:cNvPr>
          <p:cNvSpPr txBox="1">
            <a:spLocks/>
          </p:cNvSpPr>
          <p:nvPr/>
        </p:nvSpPr>
        <p:spPr>
          <a:xfrm>
            <a:off x="838200" y="372356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Real Valladolid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B7F33D7-A9F5-EA1C-4A6A-0CE66EA1E96F}"/>
              </a:ext>
            </a:extLst>
          </p:cNvPr>
          <p:cNvSpPr txBox="1">
            <a:spLocks/>
          </p:cNvSpPr>
          <p:nvPr/>
        </p:nvSpPr>
        <p:spPr>
          <a:xfrm>
            <a:off x="770641" y="4753305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Elche CF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5EFC03-3C4A-B13C-A979-C1EEDFE853AF}"/>
              </a:ext>
            </a:extLst>
          </p:cNvPr>
          <p:cNvSpPr txBox="1">
            <a:spLocks/>
          </p:cNvSpPr>
          <p:nvPr/>
        </p:nvSpPr>
        <p:spPr>
          <a:xfrm>
            <a:off x="121920" y="224917"/>
            <a:ext cx="2959608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00B050"/>
                </a:solidFill>
              </a:rPr>
              <a:t>Goles</a:t>
            </a: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6CF348D-DC3B-BE67-E8B2-4C3AEA6DD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t="12315" r="9521"/>
          <a:stretch/>
        </p:blipFill>
        <p:spPr>
          <a:xfrm>
            <a:off x="0" y="5257800"/>
            <a:ext cx="12192000" cy="1600200"/>
          </a:xfrm>
          <a:prstGeom prst="rect">
            <a:avLst/>
          </a:prstGeom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9BD03DB-BEDF-AA55-7D86-E89702B448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11187" r="9474"/>
          <a:stretch/>
        </p:blipFill>
        <p:spPr>
          <a:xfrm>
            <a:off x="0" y="3167575"/>
            <a:ext cx="12192000" cy="1591175"/>
          </a:xfrm>
          <a:prstGeom prst="rect">
            <a:avLst/>
          </a:prstGeom>
        </p:spPr>
      </p:pic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DE7D7C32-5105-7835-066F-74A1150F73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2313" r="9775"/>
          <a:stretch/>
        </p:blipFill>
        <p:spPr>
          <a:xfrm>
            <a:off x="1" y="847523"/>
            <a:ext cx="12192000" cy="1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7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2EF5A0-D26C-6CD4-89EE-5ED24DF8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Nacionalidades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Marcador de contenido 8" descr="Imagen digital de colores&#10;&#10;Descripción generada automáticamente con confianza baja">
            <a:extLst>
              <a:ext uri="{FF2B5EF4-FFF2-40B4-BE49-F238E27FC236}">
                <a16:creationId xmlns:a16="http://schemas.microsoft.com/office/drawing/2014/main" id="{4641B0EB-F1D5-928F-013A-2B87C8B06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2104BC-2C42-7924-C065-54391583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FC Barcelona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621C675-7EDE-1168-4C83-4828F801A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14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49A17-6A5A-34C7-8725-91E961F1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Madrid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2983E26-5287-AA40-259A-5A7FB1C0C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36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83A5C-70C1-11CF-04CE-6C81BDCF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Athletico de Madrid</a:t>
            </a:r>
          </a:p>
        </p:txBody>
      </p:sp>
      <p:pic>
        <p:nvPicPr>
          <p:cNvPr id="5" name="Marcador de contenido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7796762-F73A-66BF-FACA-D479700FD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8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BAA454-C76C-2460-1044-A104C424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Clasificación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DC0595-453D-709A-AB40-2174C92D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132" y="557360"/>
            <a:ext cx="408371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4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B0020F-0960-E761-FA42-21F96A51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Valladolid</a:t>
            </a:r>
          </a:p>
        </p:txBody>
      </p:sp>
      <p:pic>
        <p:nvPicPr>
          <p:cNvPr id="5" name="Marcador de contenido 4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EDB85545-535C-FAD3-C752-60FA05F67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4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980F10-A6BC-3568-F388-B6994AA7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RCD Espanyol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68DA13E-D3FC-0CB3-719A-5E0BEE7F2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42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8F5E46-15B8-0DB3-25E7-8736A654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Elche CF</a:t>
            </a:r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04B8660E-61AE-989B-B46C-F734E15E4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36458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D44D22-2075-EBD6-1AEF-9E09E8B9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Impacto de la Edad</a:t>
            </a:r>
          </a:p>
        </p:txBody>
      </p:sp>
      <p:sp>
        <p:nvSpPr>
          <p:cNvPr id="308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una persona de edad media jugando al futbol sola">
            <a:extLst>
              <a:ext uri="{FF2B5EF4-FFF2-40B4-BE49-F238E27FC236}">
                <a16:creationId xmlns:a16="http://schemas.microsoft.com/office/drawing/2014/main" id="{8210CA41-B808-DC65-EDF1-4EF083D5E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9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329517-4827-7455-4CDD-7C0499D65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Edad media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5858382-97E5-A8AF-FC1F-4F2046E58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47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FE269-418D-F5EA-99B2-0F8A0337B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Mediana de la Edad</a:t>
            </a:r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F03A659-0F02-B218-25CA-D151FE32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2" y="1675227"/>
            <a:ext cx="8788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FAF6FE-8228-3757-EC7C-AF1556BD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¿</a:t>
            </a:r>
            <a:r>
              <a:rPr lang="en-US" sz="5400" dirty="0" err="1"/>
              <a:t>Existen</a:t>
            </a:r>
            <a:r>
              <a:rPr lang="en-US" sz="5400" dirty="0"/>
              <a:t> las </a:t>
            </a:r>
            <a:r>
              <a:rPr lang="en-US" sz="5400" dirty="0" err="1"/>
              <a:t>Rachas</a:t>
            </a:r>
            <a:r>
              <a:rPr lang="en-US" sz="5400" dirty="0"/>
              <a:t>?</a:t>
            </a:r>
          </a:p>
        </p:txBody>
      </p:sp>
      <p:pic>
        <p:nvPicPr>
          <p:cNvPr id="4" name="Picture 3" descr="Signo de interrogación en fondo de color verde pastel">
            <a:extLst>
              <a:ext uri="{FF2B5EF4-FFF2-40B4-BE49-F238E27FC236}">
                <a16:creationId xmlns:a16="http://schemas.microsoft.com/office/drawing/2014/main" id="{2BF1EF51-81B5-78D3-5CC4-C9D1DDC0A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29" r="453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3223-ACAB-2000-E526-1030069A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928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FC Barcelona</a:t>
            </a:r>
          </a:p>
        </p:txBody>
      </p:sp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85A5793-805F-9670-81B3-4201A517F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4153" r="11278"/>
          <a:stretch/>
        </p:blipFill>
        <p:spPr>
          <a:xfrm>
            <a:off x="0" y="1088711"/>
            <a:ext cx="12192000" cy="1536971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BA23A0E-8B81-FC87-56B9-DF53E036B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2635" r="12242"/>
          <a:stretch/>
        </p:blipFill>
        <p:spPr>
          <a:xfrm>
            <a:off x="0" y="3216335"/>
            <a:ext cx="12056882" cy="1625601"/>
          </a:xfrm>
          <a:prstGeom prst="rect">
            <a:avLst/>
          </a:prstGeom>
        </p:spPr>
      </p:pic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60756D8-06EA-589B-9D82-8B9DA3B77E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4462" r="11800"/>
          <a:stretch/>
        </p:blipFill>
        <p:spPr>
          <a:xfrm>
            <a:off x="0" y="5432588"/>
            <a:ext cx="12056882" cy="13905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4747BD9-B9A7-ECA5-A400-28A14D080206}"/>
              </a:ext>
            </a:extLst>
          </p:cNvPr>
          <p:cNvSpPr txBox="1">
            <a:spLocks/>
          </p:cNvSpPr>
          <p:nvPr/>
        </p:nvSpPr>
        <p:spPr>
          <a:xfrm>
            <a:off x="838200" y="2625682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Real Madrid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B7F33D7-A9F5-EA1C-4A6A-0CE66EA1E96F}"/>
              </a:ext>
            </a:extLst>
          </p:cNvPr>
          <p:cNvSpPr txBox="1">
            <a:spLocks/>
          </p:cNvSpPr>
          <p:nvPr/>
        </p:nvSpPr>
        <p:spPr>
          <a:xfrm>
            <a:off x="770641" y="4753305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Athletico de Madrid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5EFC03-3C4A-B13C-A979-C1EEDFE853AF}"/>
              </a:ext>
            </a:extLst>
          </p:cNvPr>
          <p:cNvSpPr txBox="1">
            <a:spLocks/>
          </p:cNvSpPr>
          <p:nvPr/>
        </p:nvSpPr>
        <p:spPr>
          <a:xfrm>
            <a:off x="121920" y="224917"/>
            <a:ext cx="2959608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00B050"/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21857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E3223-ACAB-2000-E526-1030069A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32" y="2571173"/>
            <a:ext cx="10515600" cy="679283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RCD Espanyol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4747BD9-B9A7-ECA5-A400-28A14D080206}"/>
              </a:ext>
            </a:extLst>
          </p:cNvPr>
          <p:cNvSpPr txBox="1">
            <a:spLocks/>
          </p:cNvSpPr>
          <p:nvPr/>
        </p:nvSpPr>
        <p:spPr>
          <a:xfrm>
            <a:off x="838200" y="372356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Real Valladolid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B7F33D7-A9F5-EA1C-4A6A-0CE66EA1E96F}"/>
              </a:ext>
            </a:extLst>
          </p:cNvPr>
          <p:cNvSpPr txBox="1">
            <a:spLocks/>
          </p:cNvSpPr>
          <p:nvPr/>
        </p:nvSpPr>
        <p:spPr>
          <a:xfrm>
            <a:off x="770641" y="4753305"/>
            <a:ext cx="10515600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Elche CF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85EFC03-3C4A-B13C-A979-C1EEDFE853AF}"/>
              </a:ext>
            </a:extLst>
          </p:cNvPr>
          <p:cNvSpPr txBox="1">
            <a:spLocks/>
          </p:cNvSpPr>
          <p:nvPr/>
        </p:nvSpPr>
        <p:spPr>
          <a:xfrm>
            <a:off x="121920" y="224917"/>
            <a:ext cx="2959608" cy="67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>
                <a:solidFill>
                  <a:srgbClr val="00B050"/>
                </a:solidFill>
              </a:rPr>
              <a:t>Resultados</a:t>
            </a:r>
          </a:p>
        </p:txBody>
      </p:sp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1A57FB9-FD86-1F87-29B3-E8FBD88F4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6" t="11435" r="11914"/>
          <a:stretch/>
        </p:blipFill>
        <p:spPr>
          <a:xfrm>
            <a:off x="0" y="949332"/>
            <a:ext cx="12192000" cy="1621841"/>
          </a:xfrm>
          <a:prstGeom prst="rect">
            <a:avLst/>
          </a:prstGeom>
        </p:spPr>
      </p:pic>
      <p:pic>
        <p:nvPicPr>
          <p:cNvPr id="16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A761279-083F-FF98-A3B2-A68CEC9F75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4" t="11435" r="12067"/>
          <a:stretch/>
        </p:blipFill>
        <p:spPr>
          <a:xfrm>
            <a:off x="0" y="5227974"/>
            <a:ext cx="12120465" cy="1621840"/>
          </a:xfrm>
          <a:prstGeom prst="rect">
            <a:avLst/>
          </a:prstGeom>
        </p:spPr>
      </p:pic>
      <p:pic>
        <p:nvPicPr>
          <p:cNvPr id="20" name="Marcador de contenido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81328DB-B8E2-FC0A-842F-94B8C6CCD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r="11896"/>
          <a:stretch/>
        </p:blipFill>
        <p:spPr>
          <a:xfrm>
            <a:off x="0" y="3113890"/>
            <a:ext cx="12192000" cy="1621841"/>
          </a:xfrm>
        </p:spPr>
      </p:pic>
    </p:spTree>
    <p:extLst>
      <p:ext uri="{BB962C8B-B14F-4D97-AF65-F5344CB8AC3E}">
        <p14:creationId xmlns:p14="http://schemas.microsoft.com/office/powerpoint/2010/main" val="7675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884AA7-86A3-F687-C4D2-B35DD8035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Efectividad del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Ataque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 equipo de futbol atacando y disparando a la porteria. Imagen 3 de 3">
            <a:extLst>
              <a:ext uri="{FF2B5EF4-FFF2-40B4-BE49-F238E27FC236}">
                <a16:creationId xmlns:a16="http://schemas.microsoft.com/office/drawing/2014/main" id="{FD827EF1-C5F0-D964-2F7E-116E5B39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569297"/>
            <a:ext cx="5608830" cy="560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06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C0E2F4-1490-D2A0-162B-BC46DE36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Goles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14986FF-A776-BF82-4CA0-FF2042021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66" y="1972361"/>
            <a:ext cx="7482546" cy="29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943119-4478-4EB0-3594-5D01F3735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Equipos que más Atacan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44B911A-AE23-2DAE-0E66-C6CACBC72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81379"/>
            <a:ext cx="7214616" cy="28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96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138</Words>
  <Application>Microsoft Office PowerPoint</Application>
  <PresentationFormat>Panorámica</PresentationFormat>
  <Paragraphs>48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Tema de Office</vt:lpstr>
      <vt:lpstr>Presentación de PowerPoint</vt:lpstr>
      <vt:lpstr>Introducción  y  Motivación</vt:lpstr>
      <vt:lpstr>Clasificación</vt:lpstr>
      <vt:lpstr>¿Existen las Rachas?</vt:lpstr>
      <vt:lpstr>FC Barcelona</vt:lpstr>
      <vt:lpstr>RCD Espanyol</vt:lpstr>
      <vt:lpstr>Efectividad del Ataque</vt:lpstr>
      <vt:lpstr>Goles</vt:lpstr>
      <vt:lpstr>Equipos que más Atacan</vt:lpstr>
      <vt:lpstr>Mejores Atacantes</vt:lpstr>
      <vt:lpstr>Efectividad de los Tiros</vt:lpstr>
      <vt:lpstr>Efectividad de los Tiros A Puerta</vt:lpstr>
      <vt:lpstr>Localidad</vt:lpstr>
      <vt:lpstr>Goles</vt:lpstr>
      <vt:lpstr>Goles Local vs Visitante</vt:lpstr>
      <vt:lpstr>Goles en Contra</vt:lpstr>
      <vt:lpstr>Goles en Contra Local vs Visitante</vt:lpstr>
      <vt:lpstr>Impacto del Horario</vt:lpstr>
      <vt:lpstr>Partidos Jugados a la Mañana</vt:lpstr>
      <vt:lpstr>Partidos Jugados al Mediodia</vt:lpstr>
      <vt:lpstr>Partidos Jugados a la Tarde</vt:lpstr>
      <vt:lpstr>Partidos Jugados a la Noche</vt:lpstr>
      <vt:lpstr>Rachas de goles</vt:lpstr>
      <vt:lpstr>FC Barcelona</vt:lpstr>
      <vt:lpstr>RCD Espanyol</vt:lpstr>
      <vt:lpstr>Nacionalidades</vt:lpstr>
      <vt:lpstr>FC Barcelona</vt:lpstr>
      <vt:lpstr>Real Madrid</vt:lpstr>
      <vt:lpstr>Athletico de Madrid</vt:lpstr>
      <vt:lpstr>Real Valladolid</vt:lpstr>
      <vt:lpstr>RCD Espanyol</vt:lpstr>
      <vt:lpstr>Elche CF</vt:lpstr>
      <vt:lpstr>Impacto de la Edad</vt:lpstr>
      <vt:lpstr>Edad media</vt:lpstr>
      <vt:lpstr>Mediana de la Edad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ARITZ CEREZO</dc:creator>
  <cp:lastModifiedBy>ARITZ CEREZO</cp:lastModifiedBy>
  <cp:revision>3</cp:revision>
  <dcterms:created xsi:type="dcterms:W3CDTF">2024-04-18T21:43:42Z</dcterms:created>
  <dcterms:modified xsi:type="dcterms:W3CDTF">2024-04-18T23:01:24Z</dcterms:modified>
</cp:coreProperties>
</file>